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58" r:id="rId10"/>
    <p:sldId id="259" r:id="rId11"/>
    <p:sldId id="260" r:id="rId12"/>
  </p:sldIdLst>
  <p:sldSz cx="18288000" cy="10287000"/>
  <p:notesSz cx="6858000" cy="9144000"/>
  <p:embeddedFontLst>
    <p:embeddedFont>
      <p:font typeface="Bebas Neue" panose="020B0606020202050201" pitchFamily="34" charset="0"/>
      <p:regular r:id="rId13"/>
    </p:embeddedFont>
    <p:embeddedFont>
      <p:font typeface="Proxima Nova" panose="020B0604020202020204" charset="0"/>
      <p:regular r:id="rId14"/>
    </p:embeddedFont>
    <p:embeddedFont>
      <p:font typeface="Proxima Nova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roxima Nova" panose="020B0604020202020204" charset="0"/>
                <a:ea typeface="+mn-ea"/>
                <a:cs typeface="+mn-cs"/>
              </a:defRPr>
            </a:pPr>
            <a:r>
              <a:rPr lang="en-US" sz="3600" dirty="0" err="1">
                <a:latin typeface="Proxima Nova" panose="020B0604020202020204" charset="0"/>
              </a:rPr>
              <a:t>Dépenses</a:t>
            </a:r>
            <a:r>
              <a:rPr lang="en-US" sz="3600" dirty="0">
                <a:latin typeface="Proxima Nova" panose="020B0604020202020204" charset="0"/>
              </a:rPr>
              <a:t> </a:t>
            </a:r>
            <a:r>
              <a:rPr lang="en-US" sz="3600" dirty="0" err="1">
                <a:latin typeface="Proxima Nova" panose="020B0604020202020204" charset="0"/>
              </a:rPr>
              <a:t>annuelles</a:t>
            </a:r>
            <a:r>
              <a:rPr lang="en-US" sz="3600" dirty="0">
                <a:latin typeface="Proxima Nova" panose="020B0604020202020204" charset="0"/>
              </a:rPr>
              <a:t> </a:t>
            </a:r>
            <a:r>
              <a:rPr lang="en-US" sz="3600" dirty="0" err="1">
                <a:latin typeface="Proxima Nova" panose="020B0604020202020204" charset="0"/>
              </a:rPr>
              <a:t>en</a:t>
            </a:r>
            <a:r>
              <a:rPr lang="en-US" sz="3600" dirty="0">
                <a:latin typeface="Proxima Nova" panose="020B0604020202020204" charset="0"/>
              </a:rPr>
              <a:t> milliards</a:t>
            </a:r>
            <a:r>
              <a:rPr lang="en-US" sz="3600" baseline="0" dirty="0">
                <a:latin typeface="Proxima Nova" panose="020B0604020202020204" charset="0"/>
              </a:rPr>
              <a:t> d'€ par maladies</a:t>
            </a:r>
            <a:endParaRPr lang="en-US" sz="3600" dirty="0">
              <a:latin typeface="Proxima Nova" panose="020B060402020202020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roxima Nova" panose="020B0604020202020204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Dépenses annuelles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Feuil1!$A$2:$A$6</c:f>
              <c:strCache>
                <c:ptCount val="5"/>
                <c:pt idx="0">
                  <c:v>Diabète</c:v>
                </c:pt>
                <c:pt idx="1">
                  <c:v>Cancer du sein</c:v>
                </c:pt>
                <c:pt idx="2">
                  <c:v>Maladie cardiaque chronique </c:v>
                </c:pt>
                <c:pt idx="3">
                  <c:v>Maladie rénale chronique</c:v>
                </c:pt>
                <c:pt idx="4">
                  <c:v>Maladie du foie</c:v>
                </c:pt>
              </c:strCache>
            </c:strRef>
          </c:cat>
          <c:val>
            <c:numRef>
              <c:f>Feuil1!$B$2:$B$6</c:f>
              <c:numCache>
                <c:formatCode>General</c:formatCode>
                <c:ptCount val="5"/>
                <c:pt idx="0">
                  <c:v>21</c:v>
                </c:pt>
                <c:pt idx="1">
                  <c:v>1.17</c:v>
                </c:pt>
                <c:pt idx="2">
                  <c:v>9</c:v>
                </c:pt>
                <c:pt idx="3">
                  <c:v>4.5</c:v>
                </c:pt>
                <c:pt idx="4">
                  <c:v>1.17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AF-42A2-941E-DEE112ECC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8268639"/>
        <c:axId val="470473535"/>
      </c:barChart>
      <c:catAx>
        <c:axId val="278268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70473535"/>
        <c:crosses val="autoZero"/>
        <c:auto val="1"/>
        <c:lblAlgn val="ctr"/>
        <c:lblOffset val="100"/>
        <c:noMultiLvlLbl val="0"/>
      </c:catAx>
      <c:valAx>
        <c:axId val="470473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78268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43" b="-141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8BAC3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48BAC3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56822" y="1597771"/>
            <a:ext cx="14574357" cy="3137383"/>
            <a:chOff x="0" y="0"/>
            <a:chExt cx="2392076" cy="5149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92076" cy="514936"/>
            </a:xfrm>
            <a:custGeom>
              <a:avLst/>
              <a:gdLst/>
              <a:ahLst/>
              <a:cxnLst/>
              <a:rect l="l" t="t" r="r" b="b"/>
              <a:pathLst>
                <a:path w="2392076" h="514936">
                  <a:moveTo>
                    <a:pt x="0" y="0"/>
                  </a:moveTo>
                  <a:lnTo>
                    <a:pt x="2392076" y="0"/>
                  </a:lnTo>
                  <a:lnTo>
                    <a:pt x="2392076" y="514936"/>
                  </a:lnTo>
                  <a:lnTo>
                    <a:pt x="0" y="514936"/>
                  </a:lnTo>
                  <a:close/>
                </a:path>
              </a:pathLst>
            </a:custGeom>
            <a:blipFill>
              <a:blip r:embed="rId3"/>
              <a:stretch>
                <a:fillRect t="-676" b="-67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3585786" y="5295900"/>
            <a:ext cx="11116429" cy="1992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9"/>
              </a:lnSpc>
            </a:pPr>
            <a:r>
              <a:rPr lang="en-US" sz="4541" spc="308">
                <a:solidFill>
                  <a:srgbClr val="2929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PRESENTE</a:t>
            </a:r>
          </a:p>
          <a:p>
            <a:pPr algn="ctr">
              <a:lnSpc>
                <a:spcPts val="3859"/>
              </a:lnSpc>
            </a:pPr>
            <a:r>
              <a:rPr lang="en-US" sz="4541" spc="308">
                <a:solidFill>
                  <a:srgbClr val="2929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</a:p>
          <a:p>
            <a:pPr algn="ctr">
              <a:lnSpc>
                <a:spcPts val="3859"/>
              </a:lnSpc>
            </a:pPr>
            <a:r>
              <a:rPr lang="en-US" sz="4541" spc="308">
                <a:solidFill>
                  <a:srgbClr val="2929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WILD LAB ANALYTICS</a:t>
            </a:r>
          </a:p>
          <a:p>
            <a:pPr algn="ctr">
              <a:lnSpc>
                <a:spcPts val="3859"/>
              </a:lnSpc>
            </a:pPr>
            <a:endParaRPr lang="en-US" sz="4541" spc="308">
              <a:solidFill>
                <a:srgbClr val="292929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637791"/>
            <a:ext cx="18288000" cy="3649209"/>
            <a:chOff x="0" y="0"/>
            <a:chExt cx="4816593" cy="9611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61108"/>
            </a:xfrm>
            <a:custGeom>
              <a:avLst/>
              <a:gdLst/>
              <a:ahLst/>
              <a:cxnLst/>
              <a:rect l="l" t="t" r="r" b="b"/>
              <a:pathLst>
                <a:path w="4816592" h="961108">
                  <a:moveTo>
                    <a:pt x="0" y="0"/>
                  </a:moveTo>
                  <a:lnTo>
                    <a:pt x="4816592" y="0"/>
                  </a:lnTo>
                  <a:lnTo>
                    <a:pt x="4816592" y="961108"/>
                  </a:lnTo>
                  <a:lnTo>
                    <a:pt x="0" y="961108"/>
                  </a:lnTo>
                  <a:close/>
                </a:path>
              </a:pathLst>
            </a:custGeom>
            <a:solidFill>
              <a:srgbClr val="48BAC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999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057900"/>
            <a:ext cx="1170441" cy="117044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54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952979" y="6131628"/>
            <a:ext cx="1170441" cy="117044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54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91695" y="6280237"/>
            <a:ext cx="644452" cy="623361"/>
          </a:xfrm>
          <a:custGeom>
            <a:avLst/>
            <a:gdLst/>
            <a:ahLst/>
            <a:cxnLst/>
            <a:rect l="l" t="t" r="r" b="b"/>
            <a:pathLst>
              <a:path w="644452" h="623361">
                <a:moveTo>
                  <a:pt x="0" y="0"/>
                </a:moveTo>
                <a:lnTo>
                  <a:pt x="644452" y="0"/>
                </a:lnTo>
                <a:lnTo>
                  <a:pt x="644452" y="623361"/>
                </a:lnTo>
                <a:lnTo>
                  <a:pt x="0" y="623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150915" y="6325488"/>
            <a:ext cx="774568" cy="782721"/>
          </a:xfrm>
          <a:custGeom>
            <a:avLst/>
            <a:gdLst/>
            <a:ahLst/>
            <a:cxnLst/>
            <a:rect l="l" t="t" r="r" b="b"/>
            <a:pathLst>
              <a:path w="774568" h="782721">
                <a:moveTo>
                  <a:pt x="0" y="0"/>
                </a:moveTo>
                <a:lnTo>
                  <a:pt x="774568" y="0"/>
                </a:lnTo>
                <a:lnTo>
                  <a:pt x="774568" y="782721"/>
                </a:lnTo>
                <a:lnTo>
                  <a:pt x="0" y="782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91695" y="1106409"/>
            <a:ext cx="7649524" cy="117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17"/>
              </a:lnSpc>
            </a:pPr>
            <a:r>
              <a:rPr lang="en-US" sz="9900">
                <a:solidFill>
                  <a:srgbClr val="2D3541"/>
                </a:solidFill>
                <a:latin typeface="Bebas Neue"/>
                <a:ea typeface="Bebas Neue"/>
                <a:cs typeface="Bebas Neue"/>
                <a:sym typeface="Bebas Neue"/>
              </a:rPr>
              <a:t>NOS TRAVAUX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71014" y="7075048"/>
            <a:ext cx="2645443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0"/>
              </a:lnSpc>
            </a:pPr>
            <a:r>
              <a:rPr lang="en-US" sz="5000">
                <a:solidFill>
                  <a:srgbClr val="F7FDFE"/>
                </a:solidFill>
                <a:latin typeface="Bebas Neue"/>
                <a:ea typeface="Bebas Neue"/>
                <a:cs typeface="Bebas Neue"/>
                <a:sym typeface="Bebas Neue"/>
              </a:rPr>
              <a:t>OUTILS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71592" y="2209799"/>
            <a:ext cx="10047263" cy="381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8" lvl="1" indent="-334644" algn="l">
              <a:lnSpc>
                <a:spcPts val="6199"/>
              </a:lnSpc>
              <a:buFont typeface="Arial"/>
              <a:buChar char="•"/>
            </a:pPr>
            <a:r>
              <a:rPr lang="en-US" sz="3099">
                <a:solidFill>
                  <a:srgbClr val="211F20"/>
                </a:solidFill>
                <a:latin typeface="Proxima Nova"/>
                <a:ea typeface="Proxima Nova"/>
                <a:cs typeface="Proxima Nova"/>
                <a:sym typeface="Proxima Nova"/>
              </a:rPr>
              <a:t>Compréhension des variables</a:t>
            </a:r>
          </a:p>
          <a:p>
            <a:pPr marL="669288" lvl="1" indent="-334644" algn="l">
              <a:lnSpc>
                <a:spcPts val="6199"/>
              </a:lnSpc>
              <a:buFont typeface="Arial"/>
              <a:buChar char="•"/>
            </a:pPr>
            <a:r>
              <a:rPr lang="en-US" sz="3099">
                <a:solidFill>
                  <a:srgbClr val="211F20"/>
                </a:solidFill>
                <a:latin typeface="Proxima Nova"/>
                <a:ea typeface="Proxima Nova"/>
                <a:cs typeface="Proxima Nova"/>
                <a:sym typeface="Proxima Nova"/>
              </a:rPr>
              <a:t>Pré-traitement : Nettoyage et préparation de données</a:t>
            </a:r>
          </a:p>
          <a:p>
            <a:pPr marL="669288" lvl="1" indent="-334644" algn="l">
              <a:lnSpc>
                <a:spcPts val="6199"/>
              </a:lnSpc>
              <a:buFont typeface="Arial"/>
              <a:buChar char="•"/>
            </a:pPr>
            <a:r>
              <a:rPr lang="en-US" sz="3099">
                <a:solidFill>
                  <a:srgbClr val="211F20"/>
                </a:solidFill>
                <a:latin typeface="Proxima Nova"/>
                <a:ea typeface="Proxima Nova"/>
                <a:cs typeface="Proxima Nova"/>
                <a:sym typeface="Proxima Nova"/>
              </a:rPr>
              <a:t>Analyse exploratoire : Analyse statistique et DataViz </a:t>
            </a:r>
          </a:p>
          <a:p>
            <a:pPr marL="669288" lvl="1" indent="-334644" algn="l">
              <a:lnSpc>
                <a:spcPts val="6199"/>
              </a:lnSpc>
              <a:buFont typeface="Arial"/>
              <a:buChar char="•"/>
            </a:pPr>
            <a:r>
              <a:rPr lang="en-US" sz="3099">
                <a:solidFill>
                  <a:srgbClr val="211F20"/>
                </a:solidFill>
                <a:latin typeface="Proxima Nova"/>
                <a:ea typeface="Proxima Nova"/>
                <a:cs typeface="Proxima Nova"/>
                <a:sym typeface="Proxima Nova"/>
              </a:rPr>
              <a:t>Modélisation prédictive</a:t>
            </a:r>
          </a:p>
          <a:p>
            <a:pPr marL="669288" lvl="1" indent="-334644" algn="l">
              <a:lnSpc>
                <a:spcPts val="6199"/>
              </a:lnSpc>
              <a:buFont typeface="Arial"/>
              <a:buChar char="•"/>
            </a:pPr>
            <a:r>
              <a:rPr lang="en-US" sz="3099">
                <a:solidFill>
                  <a:srgbClr val="211F20"/>
                </a:solidFill>
                <a:latin typeface="Proxima Nova"/>
                <a:ea typeface="Proxima Nova"/>
                <a:cs typeface="Proxima Nova"/>
                <a:sym typeface="Proxima Nova"/>
              </a:rPr>
              <a:t>Création de notre plateforme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41602" y="7538607"/>
            <a:ext cx="5149711" cy="251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5039"/>
              </a:lnSpc>
              <a:buFont typeface="Arial"/>
              <a:buChar char="•"/>
            </a:pPr>
            <a:r>
              <a:rPr lang="en-US" sz="2999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Python/Machine learning : </a:t>
            </a:r>
          </a:p>
          <a:p>
            <a:pPr marL="1295397" lvl="2" indent="-431799" algn="l">
              <a:lnSpc>
                <a:spcPts val="5039"/>
              </a:lnSpc>
              <a:buFont typeface="Arial"/>
              <a:buChar char="⚬"/>
            </a:pPr>
            <a:r>
              <a:rPr lang="en-US" sz="2999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Pandas</a:t>
            </a:r>
          </a:p>
          <a:p>
            <a:pPr marL="1295397" lvl="2" indent="-431799" algn="l">
              <a:lnSpc>
                <a:spcPts val="5039"/>
              </a:lnSpc>
              <a:buFont typeface="Arial"/>
              <a:buChar char="⚬"/>
            </a:pPr>
            <a:r>
              <a:rPr lang="en-US" sz="2999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Scikit-learn</a:t>
            </a:r>
          </a:p>
          <a:p>
            <a:pPr marL="1295397" lvl="2" indent="-431799" algn="l">
              <a:lnSpc>
                <a:spcPts val="5039"/>
              </a:lnSpc>
              <a:buFont typeface="Arial"/>
              <a:buChar char="⚬"/>
            </a:pPr>
            <a:r>
              <a:rPr lang="en-US" sz="2999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Seaborn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7538607"/>
            <a:ext cx="5149711" cy="251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5039"/>
              </a:lnSpc>
              <a:buFont typeface="Arial"/>
              <a:buChar char="•"/>
            </a:pPr>
            <a:r>
              <a:rPr lang="en-US" sz="2999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HTML/CSS</a:t>
            </a:r>
          </a:p>
          <a:p>
            <a:pPr marL="647698" lvl="1" indent="-323849" algn="l">
              <a:lnSpc>
                <a:spcPts val="5039"/>
              </a:lnSpc>
              <a:buFont typeface="Arial"/>
              <a:buChar char="•"/>
            </a:pPr>
            <a:r>
              <a:rPr lang="en-US" sz="2999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Django</a:t>
            </a:r>
          </a:p>
          <a:p>
            <a:pPr marL="647698" lvl="1" indent="-323849" algn="l">
              <a:lnSpc>
                <a:spcPts val="5039"/>
              </a:lnSpc>
              <a:buFont typeface="Arial"/>
              <a:buChar char="•"/>
            </a:pPr>
            <a:r>
              <a:rPr lang="en-US" sz="2999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Méthode AGILE</a:t>
            </a:r>
          </a:p>
          <a:p>
            <a:pPr marL="1295397" lvl="2" indent="-431799" algn="l">
              <a:lnSpc>
                <a:spcPts val="5039"/>
              </a:lnSpc>
              <a:buFont typeface="Arial"/>
              <a:buChar char="⚬"/>
            </a:pPr>
            <a:r>
              <a:rPr lang="en-US" sz="2999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AirTable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1995080" y="773034"/>
            <a:ext cx="5264220" cy="6889389"/>
            <a:chOff x="0" y="0"/>
            <a:chExt cx="1386461" cy="181448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86461" cy="1814489"/>
            </a:xfrm>
            <a:custGeom>
              <a:avLst/>
              <a:gdLst/>
              <a:ahLst/>
              <a:cxnLst/>
              <a:rect l="l" t="t" r="r" b="b"/>
              <a:pathLst>
                <a:path w="1386461" h="1814489">
                  <a:moveTo>
                    <a:pt x="0" y="0"/>
                  </a:moveTo>
                  <a:lnTo>
                    <a:pt x="1386461" y="0"/>
                  </a:lnTo>
                  <a:lnTo>
                    <a:pt x="1386461" y="1814489"/>
                  </a:lnTo>
                  <a:lnTo>
                    <a:pt x="0" y="1814489"/>
                  </a:lnTo>
                  <a:close/>
                </a:path>
              </a:pathLst>
            </a:custGeom>
            <a:solidFill>
              <a:srgbClr val="2D354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386461" cy="1852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527599" y="1028700"/>
            <a:ext cx="6273395" cy="6273369"/>
            <a:chOff x="0" y="0"/>
            <a:chExt cx="6350025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5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4513567"/>
            <a:ext cx="18288000" cy="5773433"/>
            <a:chOff x="0" y="0"/>
            <a:chExt cx="4877324" cy="15573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7324" cy="1557312"/>
            </a:xfrm>
            <a:custGeom>
              <a:avLst/>
              <a:gdLst/>
              <a:ahLst/>
              <a:cxnLst/>
              <a:rect l="l" t="t" r="r" b="b"/>
              <a:pathLst>
                <a:path w="4877324" h="1557312">
                  <a:moveTo>
                    <a:pt x="0" y="0"/>
                  </a:moveTo>
                  <a:lnTo>
                    <a:pt x="4877324" y="0"/>
                  </a:lnTo>
                  <a:lnTo>
                    <a:pt x="4877324" y="1557312"/>
                  </a:lnTo>
                  <a:lnTo>
                    <a:pt x="0" y="1557312"/>
                  </a:lnTo>
                  <a:close/>
                </a:path>
              </a:pathLst>
            </a:custGeom>
            <a:solidFill>
              <a:srgbClr val="48BAC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77324" cy="1595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10163" y="788546"/>
            <a:ext cx="6581339" cy="8001555"/>
            <a:chOff x="6350" y="6350"/>
            <a:chExt cx="7323582" cy="8903970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7323582" cy="8903970"/>
            </a:xfrm>
            <a:custGeom>
              <a:avLst/>
              <a:gdLst/>
              <a:ahLst/>
              <a:cxnLst/>
              <a:rect l="l" t="t" r="r" b="b"/>
              <a:pathLst>
                <a:path w="7323582" h="8903970">
                  <a:moveTo>
                    <a:pt x="7323582" y="8903970"/>
                  </a:moveTo>
                  <a:lnTo>
                    <a:pt x="0" y="8903970"/>
                  </a:lnTo>
                  <a:lnTo>
                    <a:pt x="0" y="3613404"/>
                  </a:lnTo>
                  <a:cubicBezTo>
                    <a:pt x="19177" y="2098929"/>
                    <a:pt x="1000760" y="729742"/>
                    <a:pt x="2442464" y="205867"/>
                  </a:cubicBezTo>
                  <a:lnTo>
                    <a:pt x="2452751" y="202184"/>
                  </a:lnTo>
                  <a:lnTo>
                    <a:pt x="2460752" y="200152"/>
                  </a:lnTo>
                  <a:cubicBezTo>
                    <a:pt x="2460625" y="200152"/>
                    <a:pt x="2461895" y="199771"/>
                    <a:pt x="2463546" y="199136"/>
                  </a:cubicBezTo>
                  <a:lnTo>
                    <a:pt x="2472436" y="195834"/>
                  </a:lnTo>
                  <a:cubicBezTo>
                    <a:pt x="2855341" y="65913"/>
                    <a:pt x="3254883" y="0"/>
                    <a:pt x="3659759" y="0"/>
                  </a:cubicBezTo>
                  <a:lnTo>
                    <a:pt x="3663696" y="0"/>
                  </a:lnTo>
                  <a:cubicBezTo>
                    <a:pt x="4068699" y="0"/>
                    <a:pt x="4468114" y="65913"/>
                    <a:pt x="4851146" y="195834"/>
                  </a:cubicBezTo>
                  <a:lnTo>
                    <a:pt x="4860036" y="199136"/>
                  </a:lnTo>
                  <a:cubicBezTo>
                    <a:pt x="4861560" y="199771"/>
                    <a:pt x="4862957" y="200152"/>
                    <a:pt x="4863465" y="200279"/>
                  </a:cubicBezTo>
                  <a:lnTo>
                    <a:pt x="4870323" y="201930"/>
                  </a:lnTo>
                  <a:lnTo>
                    <a:pt x="4880610" y="205613"/>
                  </a:lnTo>
                  <a:cubicBezTo>
                    <a:pt x="6322568" y="729488"/>
                    <a:pt x="7304405" y="2098802"/>
                    <a:pt x="7323455" y="3613150"/>
                  </a:cubicBezTo>
                  <a:lnTo>
                    <a:pt x="7323582" y="8903970"/>
                  </a:lnTo>
                  <a:close/>
                  <a:moveTo>
                    <a:pt x="19050" y="8884920"/>
                  </a:moveTo>
                  <a:lnTo>
                    <a:pt x="7304659" y="8884920"/>
                  </a:lnTo>
                  <a:lnTo>
                    <a:pt x="7304659" y="3613404"/>
                  </a:lnTo>
                  <a:cubicBezTo>
                    <a:pt x="7285609" y="2107184"/>
                    <a:pt x="6308979" y="744855"/>
                    <a:pt x="4874260" y="223647"/>
                  </a:cubicBezTo>
                  <a:lnTo>
                    <a:pt x="4864989" y="220218"/>
                  </a:lnTo>
                  <a:lnTo>
                    <a:pt x="4858893" y="218821"/>
                  </a:lnTo>
                  <a:cubicBezTo>
                    <a:pt x="4858003" y="218567"/>
                    <a:pt x="4855464" y="217805"/>
                    <a:pt x="4852924" y="216789"/>
                  </a:cubicBezTo>
                  <a:lnTo>
                    <a:pt x="4845177" y="213868"/>
                  </a:lnTo>
                  <a:cubicBezTo>
                    <a:pt x="4464177" y="84582"/>
                    <a:pt x="4066667" y="19050"/>
                    <a:pt x="3663823" y="19050"/>
                  </a:cubicBezTo>
                  <a:lnTo>
                    <a:pt x="3659886" y="19050"/>
                  </a:lnTo>
                  <a:cubicBezTo>
                    <a:pt x="3257042" y="19050"/>
                    <a:pt x="2859532" y="84582"/>
                    <a:pt x="2478532" y="213868"/>
                  </a:cubicBezTo>
                  <a:lnTo>
                    <a:pt x="2470785" y="216789"/>
                  </a:lnTo>
                  <a:cubicBezTo>
                    <a:pt x="2468626" y="217678"/>
                    <a:pt x="2466467" y="218313"/>
                    <a:pt x="2465959" y="218567"/>
                  </a:cubicBezTo>
                  <a:lnTo>
                    <a:pt x="2458212" y="220472"/>
                  </a:lnTo>
                  <a:lnTo>
                    <a:pt x="2448941" y="223901"/>
                  </a:lnTo>
                  <a:cubicBezTo>
                    <a:pt x="1014603" y="744855"/>
                    <a:pt x="38100" y="2107057"/>
                    <a:pt x="19050" y="3613531"/>
                  </a:cubicBezTo>
                  <a:lnTo>
                    <a:pt x="19050" y="8884920"/>
                  </a:lnTo>
                  <a:close/>
                </a:path>
              </a:pathLst>
            </a:custGeom>
            <a:solidFill>
              <a:srgbClr val="48BAC3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5446" y="155573"/>
              <a:ext cx="7025387" cy="8605520"/>
            </a:xfrm>
            <a:custGeom>
              <a:avLst/>
              <a:gdLst/>
              <a:ahLst/>
              <a:cxnLst/>
              <a:rect l="l" t="t" r="r" b="b"/>
              <a:pathLst>
                <a:path w="7025387" h="8605520">
                  <a:moveTo>
                    <a:pt x="0" y="8605520"/>
                  </a:moveTo>
                  <a:lnTo>
                    <a:pt x="0" y="3465957"/>
                  </a:lnTo>
                  <a:cubicBezTo>
                    <a:pt x="18415" y="2013458"/>
                    <a:pt x="960374" y="699643"/>
                    <a:pt x="2344166" y="196977"/>
                  </a:cubicBezTo>
                  <a:lnTo>
                    <a:pt x="2347087" y="195961"/>
                  </a:lnTo>
                  <a:cubicBezTo>
                    <a:pt x="2351532" y="194818"/>
                    <a:pt x="2360676" y="192278"/>
                    <a:pt x="2371090" y="187960"/>
                  </a:cubicBezTo>
                  <a:cubicBezTo>
                    <a:pt x="2738247" y="63373"/>
                    <a:pt x="3121914" y="0"/>
                    <a:pt x="3510661" y="0"/>
                  </a:cubicBezTo>
                  <a:cubicBezTo>
                    <a:pt x="3511296" y="0"/>
                    <a:pt x="3511931" y="0"/>
                    <a:pt x="3512693" y="0"/>
                  </a:cubicBezTo>
                  <a:cubicBezTo>
                    <a:pt x="3513328" y="0"/>
                    <a:pt x="3513963" y="0"/>
                    <a:pt x="3514725" y="0"/>
                  </a:cubicBezTo>
                  <a:cubicBezTo>
                    <a:pt x="3903345" y="0"/>
                    <a:pt x="4287139" y="63373"/>
                    <a:pt x="4654296" y="187960"/>
                  </a:cubicBezTo>
                  <a:cubicBezTo>
                    <a:pt x="4664710" y="192278"/>
                    <a:pt x="4673854" y="194818"/>
                    <a:pt x="4678299" y="195961"/>
                  </a:cubicBezTo>
                  <a:lnTo>
                    <a:pt x="4681220" y="196977"/>
                  </a:lnTo>
                  <a:cubicBezTo>
                    <a:pt x="6065012" y="699643"/>
                    <a:pt x="7007099" y="2013458"/>
                    <a:pt x="7025387" y="3465957"/>
                  </a:cubicBezTo>
                  <a:lnTo>
                    <a:pt x="7025387" y="8605520"/>
                  </a:lnTo>
                  <a:lnTo>
                    <a:pt x="0" y="8605520"/>
                  </a:lnTo>
                  <a:close/>
                </a:path>
              </a:pathLst>
            </a:custGeom>
            <a:blipFill>
              <a:blip r:embed="rId2"/>
              <a:stretch>
                <a:fillRect l="-11237" r="-45018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2765913" y="7050927"/>
            <a:ext cx="3890433" cy="990600"/>
            <a:chOff x="0" y="0"/>
            <a:chExt cx="1024641" cy="2608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24641" cy="260899"/>
            </a:xfrm>
            <a:custGeom>
              <a:avLst/>
              <a:gdLst/>
              <a:ahLst/>
              <a:cxnLst/>
              <a:rect l="l" t="t" r="r" b="b"/>
              <a:pathLst>
                <a:path w="1024641" h="260899">
                  <a:moveTo>
                    <a:pt x="101489" y="0"/>
                  </a:moveTo>
                  <a:lnTo>
                    <a:pt x="923151" y="0"/>
                  </a:lnTo>
                  <a:cubicBezTo>
                    <a:pt x="979202" y="0"/>
                    <a:pt x="1024641" y="45438"/>
                    <a:pt x="1024641" y="101489"/>
                  </a:cubicBezTo>
                  <a:lnTo>
                    <a:pt x="1024641" y="159409"/>
                  </a:lnTo>
                  <a:cubicBezTo>
                    <a:pt x="1024641" y="215460"/>
                    <a:pt x="979202" y="260899"/>
                    <a:pt x="923151" y="260899"/>
                  </a:cubicBezTo>
                  <a:lnTo>
                    <a:pt x="101489" y="260899"/>
                  </a:lnTo>
                  <a:cubicBezTo>
                    <a:pt x="45438" y="260899"/>
                    <a:pt x="0" y="215460"/>
                    <a:pt x="0" y="159409"/>
                  </a:cubicBezTo>
                  <a:lnTo>
                    <a:pt x="0" y="101489"/>
                  </a:lnTo>
                  <a:cubicBezTo>
                    <a:pt x="0" y="45438"/>
                    <a:pt x="45438" y="0"/>
                    <a:pt x="101489" y="0"/>
                  </a:cubicBezTo>
                  <a:close/>
                </a:path>
              </a:pathLst>
            </a:custGeom>
            <a:solidFill>
              <a:srgbClr val="F7FDF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24641" cy="298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192053" y="2408517"/>
            <a:ext cx="6633110" cy="86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9"/>
              </a:lnSpc>
            </a:pPr>
            <a:r>
              <a:rPr lang="en-US" sz="6999" spc="-38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Notre solution 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58116" y="7405257"/>
            <a:ext cx="3306027" cy="39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3199">
                <a:solidFill>
                  <a:srgbClr val="2D3541"/>
                </a:solidFill>
                <a:latin typeface="Proxima Nova"/>
                <a:ea typeface="Proxima Nova"/>
                <a:cs typeface="Proxima Nova"/>
                <a:sym typeface="Proxima Nova"/>
              </a:rPr>
              <a:t>@Hippo-Crate</a:t>
            </a:r>
          </a:p>
        </p:txBody>
      </p:sp>
      <p:sp>
        <p:nvSpPr>
          <p:cNvPr id="13" name="AutoShape 13"/>
          <p:cNvSpPr/>
          <p:nvPr/>
        </p:nvSpPr>
        <p:spPr>
          <a:xfrm>
            <a:off x="2095193" y="8795808"/>
            <a:ext cx="14625406" cy="0"/>
          </a:xfrm>
          <a:prstGeom prst="line">
            <a:avLst/>
          </a:prstGeom>
          <a:ln w="28575" cap="flat">
            <a:solidFill>
              <a:srgbClr val="F7FDF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8230574" y="5084968"/>
            <a:ext cx="7940431" cy="24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3299" dirty="0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Un </a:t>
            </a:r>
            <a:r>
              <a:rPr lang="en-US" sz="3299" dirty="0" err="1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modèle</a:t>
            </a:r>
            <a:r>
              <a:rPr lang="en-US" sz="3299" dirty="0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 de Machine Learning </a:t>
            </a:r>
            <a:r>
              <a:rPr lang="en-US" sz="3299" dirty="0" err="1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adapté</a:t>
            </a:r>
            <a:r>
              <a:rPr lang="en-US" sz="3299" dirty="0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 à </a:t>
            </a:r>
            <a:r>
              <a:rPr lang="en-US" sz="3299" dirty="0" err="1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chaque</a:t>
            </a:r>
            <a:r>
              <a:rPr lang="en-US" sz="3299" dirty="0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299" dirty="0" err="1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maladie</a:t>
            </a:r>
            <a:endParaRPr lang="en-US" sz="3299" dirty="0">
              <a:solidFill>
                <a:srgbClr val="F7FDF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>
              <a:lnSpc>
                <a:spcPts val="6599"/>
              </a:lnSpc>
            </a:pPr>
            <a:r>
              <a:rPr lang="en-US" sz="3299" u="sng" dirty="0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Lien </a:t>
            </a:r>
            <a:r>
              <a:rPr lang="en-US" sz="3299" u="sng" dirty="0" err="1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vers</a:t>
            </a:r>
            <a:r>
              <a:rPr lang="en-US" sz="3299" u="sng" dirty="0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299" u="sng" dirty="0" err="1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notre</a:t>
            </a:r>
            <a:r>
              <a:rPr lang="en-US" sz="3299" u="sng" dirty="0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 site</a:t>
            </a:r>
            <a:r>
              <a:rPr lang="en-US" sz="3299" dirty="0">
                <a:solidFill>
                  <a:srgbClr val="F7FDFE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2904" y="634305"/>
            <a:ext cx="16986523" cy="9116988"/>
            <a:chOff x="0" y="0"/>
            <a:chExt cx="4473817" cy="24011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73817" cy="2401182"/>
            </a:xfrm>
            <a:custGeom>
              <a:avLst/>
              <a:gdLst/>
              <a:ahLst/>
              <a:cxnLst/>
              <a:rect l="l" t="t" r="r" b="b"/>
              <a:pathLst>
                <a:path w="4473817" h="2401182">
                  <a:moveTo>
                    <a:pt x="0" y="0"/>
                  </a:moveTo>
                  <a:lnTo>
                    <a:pt x="4473817" y="0"/>
                  </a:lnTo>
                  <a:lnTo>
                    <a:pt x="4473817" y="2401182"/>
                  </a:lnTo>
                  <a:lnTo>
                    <a:pt x="0" y="2401182"/>
                  </a:lnTo>
                  <a:close/>
                </a:path>
              </a:pathLst>
            </a:custGeom>
            <a:solidFill>
              <a:srgbClr val="F2F1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73817" cy="243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117208"/>
            <a:ext cx="16460664" cy="7141092"/>
            <a:chOff x="0" y="0"/>
            <a:chExt cx="4335319" cy="18807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35319" cy="1880781"/>
            </a:xfrm>
            <a:custGeom>
              <a:avLst/>
              <a:gdLst/>
              <a:ahLst/>
              <a:cxnLst/>
              <a:rect l="l" t="t" r="r" b="b"/>
              <a:pathLst>
                <a:path w="4335319" h="1880781">
                  <a:moveTo>
                    <a:pt x="0" y="0"/>
                  </a:moveTo>
                  <a:lnTo>
                    <a:pt x="4335319" y="0"/>
                  </a:lnTo>
                  <a:lnTo>
                    <a:pt x="4335319" y="1880781"/>
                  </a:lnTo>
                  <a:lnTo>
                    <a:pt x="0" y="18807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8BAC3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335319" cy="191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114410"/>
            <a:ext cx="9380032" cy="100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8570" u="sng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CONTEXTE</a:t>
            </a:r>
            <a:r>
              <a:rPr lang="en-US" sz="857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432997"/>
            <a:ext cx="4523381" cy="474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5" lvl="1" indent="-399412" algn="l">
              <a:lnSpc>
                <a:spcPts val="369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Client : INRAE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838359"/>
            <a:ext cx="12861781" cy="48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5309" lvl="1" indent="-392655" algn="l">
              <a:lnSpc>
                <a:spcPts val="3637"/>
              </a:lnSpc>
              <a:buFont typeface="Arial"/>
              <a:buChar char="•"/>
            </a:pPr>
            <a:r>
              <a:rPr lang="en-US" sz="3637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Modèle de prédiction de maladies chroniques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232350"/>
            <a:ext cx="16230600" cy="4162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5397" lvl="1" indent="-402699" algn="l">
              <a:lnSpc>
                <a:spcPts val="5483"/>
              </a:lnSpc>
              <a:buFont typeface="Arial"/>
              <a:buChar char="•"/>
            </a:pPr>
            <a:r>
              <a:rPr lang="en-US" sz="373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5 maladies </a:t>
            </a:r>
            <a:r>
              <a:rPr lang="en-US" sz="373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concernées</a:t>
            </a:r>
            <a:r>
              <a:rPr lang="en-US" sz="373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: </a:t>
            </a:r>
          </a:p>
          <a:p>
            <a:pPr marL="1610794" lvl="2" indent="-536931" algn="just">
              <a:lnSpc>
                <a:spcPts val="5483"/>
              </a:lnSpc>
              <a:buFont typeface="Arial"/>
              <a:buChar char="⚬"/>
            </a:pPr>
            <a:r>
              <a:rPr lang="en-US" sz="3730" spc="26" dirty="0" err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Diabète</a:t>
            </a:r>
            <a:endParaRPr lang="en-US" sz="3730" spc="26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610794" lvl="2" indent="-536931" algn="just">
              <a:lnSpc>
                <a:spcPts val="5483"/>
              </a:lnSpc>
              <a:buFont typeface="Arial"/>
              <a:buChar char="⚬"/>
            </a:pPr>
            <a:r>
              <a:rPr lang="en-US" sz="3730" spc="26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Cancer du sein</a:t>
            </a:r>
            <a:endParaRPr lang="en-US" sz="3730" spc="26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610794" lvl="2" indent="-536931" algn="just">
              <a:lnSpc>
                <a:spcPts val="5483"/>
              </a:lnSpc>
              <a:buFont typeface="Arial"/>
              <a:buChar char="⚬"/>
            </a:pPr>
            <a:r>
              <a:rPr lang="en-US" sz="3730" spc="26" dirty="0" err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Maladie</a:t>
            </a:r>
            <a:r>
              <a:rPr lang="en-US" sz="3730" spc="26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3730" spc="26" dirty="0" err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chronique</a:t>
            </a:r>
            <a:r>
              <a:rPr lang="en-US" sz="3730" spc="26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3730" spc="26" dirty="0" err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cardiaque</a:t>
            </a:r>
            <a:r>
              <a:rPr lang="en-US" sz="3730" spc="26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​</a:t>
            </a:r>
          </a:p>
          <a:p>
            <a:pPr marL="1610794" lvl="2" indent="-536931" algn="just">
              <a:lnSpc>
                <a:spcPts val="5483"/>
              </a:lnSpc>
              <a:buFont typeface="Arial"/>
              <a:buChar char="⚬"/>
            </a:pPr>
            <a:r>
              <a:rPr lang="en-US" sz="3730" spc="26" dirty="0" err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Maladie</a:t>
            </a:r>
            <a:r>
              <a:rPr lang="en-US" sz="3730" spc="26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3730" spc="26" dirty="0" err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rénale</a:t>
            </a:r>
            <a:r>
              <a:rPr lang="en-US" sz="3730" spc="26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</a:t>
            </a:r>
            <a:r>
              <a:rPr lang="en-US" sz="3730" spc="26" dirty="0" err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chronique</a:t>
            </a:r>
            <a:endParaRPr lang="en-US" sz="3730" spc="26" dirty="0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1610794" lvl="2" indent="-536931" algn="just">
              <a:lnSpc>
                <a:spcPts val="5483"/>
              </a:lnSpc>
              <a:buFont typeface="Arial"/>
              <a:buChar char="⚬"/>
            </a:pPr>
            <a:r>
              <a:rPr lang="en-US" sz="3730" spc="26" dirty="0" err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Maladie</a:t>
            </a:r>
            <a:r>
              <a:rPr lang="en-US" sz="3730" spc="26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du foie</a:t>
            </a:r>
            <a:endParaRPr lang="en-US" sz="3730" spc="26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E6474-AA67-3197-75D4-AF54EA7B4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C995B19-25A7-7015-7FDD-24EDBC03EA3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t="-9259" b="-9259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8E7DE4F-C353-A847-794F-2A1804245EDE}"/>
              </a:ext>
            </a:extLst>
          </p:cNvPr>
          <p:cNvGrpSpPr/>
          <p:nvPr/>
        </p:nvGrpSpPr>
        <p:grpSpPr>
          <a:xfrm>
            <a:off x="732904" y="634305"/>
            <a:ext cx="16986523" cy="9116988"/>
            <a:chOff x="0" y="0"/>
            <a:chExt cx="4473817" cy="240118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7DC5391-FB4F-1EA2-18B9-687A072606D2}"/>
                </a:ext>
              </a:extLst>
            </p:cNvPr>
            <p:cNvSpPr/>
            <p:nvPr/>
          </p:nvSpPr>
          <p:spPr>
            <a:xfrm>
              <a:off x="0" y="0"/>
              <a:ext cx="4473817" cy="2401182"/>
            </a:xfrm>
            <a:custGeom>
              <a:avLst/>
              <a:gdLst/>
              <a:ahLst/>
              <a:cxnLst/>
              <a:rect l="l" t="t" r="r" b="b"/>
              <a:pathLst>
                <a:path w="4473817" h="2401182">
                  <a:moveTo>
                    <a:pt x="0" y="0"/>
                  </a:moveTo>
                  <a:lnTo>
                    <a:pt x="4473817" y="0"/>
                  </a:lnTo>
                  <a:lnTo>
                    <a:pt x="4473817" y="2401182"/>
                  </a:lnTo>
                  <a:lnTo>
                    <a:pt x="0" y="2401182"/>
                  </a:lnTo>
                  <a:close/>
                </a:path>
              </a:pathLst>
            </a:custGeom>
            <a:solidFill>
              <a:srgbClr val="F2F1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349692A-14E8-A52F-82D0-2D6A47C602F6}"/>
                </a:ext>
              </a:extLst>
            </p:cNvPr>
            <p:cNvSpPr txBox="1"/>
            <p:nvPr/>
          </p:nvSpPr>
          <p:spPr>
            <a:xfrm>
              <a:off x="0" y="-38100"/>
              <a:ext cx="4473817" cy="243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651934E-B5C6-BAAF-5138-1B46E33838B5}"/>
              </a:ext>
            </a:extLst>
          </p:cNvPr>
          <p:cNvGrpSpPr/>
          <p:nvPr/>
        </p:nvGrpSpPr>
        <p:grpSpPr>
          <a:xfrm>
            <a:off x="995833" y="2117208"/>
            <a:ext cx="16460664" cy="7141092"/>
            <a:chOff x="0" y="0"/>
            <a:chExt cx="4335319" cy="188078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4D33E4E-769F-3FC4-634E-F3FE3DD928BF}"/>
                </a:ext>
              </a:extLst>
            </p:cNvPr>
            <p:cNvSpPr/>
            <p:nvPr/>
          </p:nvSpPr>
          <p:spPr>
            <a:xfrm>
              <a:off x="0" y="0"/>
              <a:ext cx="4335319" cy="1880781"/>
            </a:xfrm>
            <a:custGeom>
              <a:avLst/>
              <a:gdLst/>
              <a:ahLst/>
              <a:cxnLst/>
              <a:rect l="l" t="t" r="r" b="b"/>
              <a:pathLst>
                <a:path w="4335319" h="1880781">
                  <a:moveTo>
                    <a:pt x="0" y="0"/>
                  </a:moveTo>
                  <a:lnTo>
                    <a:pt x="4335319" y="0"/>
                  </a:lnTo>
                  <a:lnTo>
                    <a:pt x="4335319" y="1880781"/>
                  </a:lnTo>
                  <a:lnTo>
                    <a:pt x="0" y="18807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8BAC3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2C4E19E-F984-1651-E5F7-83644E1AA185}"/>
                </a:ext>
              </a:extLst>
            </p:cNvPr>
            <p:cNvSpPr txBox="1"/>
            <p:nvPr/>
          </p:nvSpPr>
          <p:spPr>
            <a:xfrm>
              <a:off x="0" y="-38100"/>
              <a:ext cx="4335319" cy="191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39707DAA-FC16-758E-CDBB-5674600D1EE7}"/>
              </a:ext>
            </a:extLst>
          </p:cNvPr>
          <p:cNvSpPr txBox="1"/>
          <p:nvPr/>
        </p:nvSpPr>
        <p:spPr>
          <a:xfrm>
            <a:off x="1028700" y="1114410"/>
            <a:ext cx="9380032" cy="100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8570" u="sng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Diabetes</a:t>
            </a:r>
            <a:r>
              <a:rPr lang="en-US" sz="8570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2DDA247-38F1-F65E-A46C-B22AC3292AA7}"/>
              </a:ext>
            </a:extLst>
          </p:cNvPr>
          <p:cNvSpPr txBox="1"/>
          <p:nvPr/>
        </p:nvSpPr>
        <p:spPr>
          <a:xfrm>
            <a:off x="1028700" y="2432997"/>
            <a:ext cx="120777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8825" lvl="1" indent="-399412" algn="l">
              <a:lnSpc>
                <a:spcPts val="369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Evolution du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nombre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diabétiques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France de 2015 à 2021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7547721-48A5-E7E9-76D5-2A227BFE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81" y="3052638"/>
            <a:ext cx="8049619" cy="5133572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94035C22-E6FE-63F2-2775-F0673EB8A947}"/>
              </a:ext>
            </a:extLst>
          </p:cNvPr>
          <p:cNvSpPr txBox="1"/>
          <p:nvPr/>
        </p:nvSpPr>
        <p:spPr>
          <a:xfrm>
            <a:off x="1028699" y="8484765"/>
            <a:ext cx="15887701" cy="435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8825" lvl="1" indent="-399412" algn="l">
              <a:lnSpc>
                <a:spcPts val="3699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Source : Fédération des </a:t>
            </a:r>
            <a:r>
              <a:rPr lang="en-US" sz="28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diabétiques</a:t>
            </a:r>
            <a:endParaRPr lang="en-US" sz="28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117C2C0B-2037-076D-2405-BC30950A63D3}"/>
              </a:ext>
            </a:extLst>
          </p:cNvPr>
          <p:cNvSpPr txBox="1"/>
          <p:nvPr/>
        </p:nvSpPr>
        <p:spPr>
          <a:xfrm>
            <a:off x="9483129" y="8010276"/>
            <a:ext cx="7696200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8825" lvl="1" indent="-399412" algn="l">
              <a:lnSpc>
                <a:spcPts val="3699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Coût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: 4000€ à 6000€ par an et par patient</a:t>
            </a:r>
          </a:p>
        </p:txBody>
      </p:sp>
    </p:spTree>
    <p:extLst>
      <p:ext uri="{BB962C8B-B14F-4D97-AF65-F5344CB8AC3E}">
        <p14:creationId xmlns:p14="http://schemas.microsoft.com/office/powerpoint/2010/main" val="315310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18348-1055-E8B6-7FF1-AA14E5AB4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C59BD4-E307-CE6F-C144-D67F8734E4A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t="-9259" b="-9259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A74328D-38EF-8C73-8F72-B3840FF980C9}"/>
              </a:ext>
            </a:extLst>
          </p:cNvPr>
          <p:cNvGrpSpPr/>
          <p:nvPr/>
        </p:nvGrpSpPr>
        <p:grpSpPr>
          <a:xfrm>
            <a:off x="732904" y="634305"/>
            <a:ext cx="16986523" cy="9116988"/>
            <a:chOff x="0" y="0"/>
            <a:chExt cx="4473817" cy="240118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A6E1214-D243-6C69-BCFD-06326A55FEB9}"/>
                </a:ext>
              </a:extLst>
            </p:cNvPr>
            <p:cNvSpPr/>
            <p:nvPr/>
          </p:nvSpPr>
          <p:spPr>
            <a:xfrm>
              <a:off x="0" y="0"/>
              <a:ext cx="4473817" cy="2401182"/>
            </a:xfrm>
            <a:custGeom>
              <a:avLst/>
              <a:gdLst/>
              <a:ahLst/>
              <a:cxnLst/>
              <a:rect l="l" t="t" r="r" b="b"/>
              <a:pathLst>
                <a:path w="4473817" h="2401182">
                  <a:moveTo>
                    <a:pt x="0" y="0"/>
                  </a:moveTo>
                  <a:lnTo>
                    <a:pt x="4473817" y="0"/>
                  </a:lnTo>
                  <a:lnTo>
                    <a:pt x="4473817" y="2401182"/>
                  </a:lnTo>
                  <a:lnTo>
                    <a:pt x="0" y="2401182"/>
                  </a:lnTo>
                  <a:close/>
                </a:path>
              </a:pathLst>
            </a:custGeom>
            <a:solidFill>
              <a:srgbClr val="F2F1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C59016A-9AA0-A850-64C3-6741717952CC}"/>
                </a:ext>
              </a:extLst>
            </p:cNvPr>
            <p:cNvSpPr txBox="1"/>
            <p:nvPr/>
          </p:nvSpPr>
          <p:spPr>
            <a:xfrm>
              <a:off x="0" y="-38100"/>
              <a:ext cx="4473817" cy="243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D1ACB29-9E72-876D-F592-0689CED0FF5C}"/>
              </a:ext>
            </a:extLst>
          </p:cNvPr>
          <p:cNvGrpSpPr/>
          <p:nvPr/>
        </p:nvGrpSpPr>
        <p:grpSpPr>
          <a:xfrm>
            <a:off x="798636" y="2432997"/>
            <a:ext cx="16460664" cy="7141092"/>
            <a:chOff x="0" y="0"/>
            <a:chExt cx="4335319" cy="188078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420CC29-1387-0CAF-916A-A182490DE9E6}"/>
                </a:ext>
              </a:extLst>
            </p:cNvPr>
            <p:cNvSpPr/>
            <p:nvPr/>
          </p:nvSpPr>
          <p:spPr>
            <a:xfrm>
              <a:off x="0" y="0"/>
              <a:ext cx="4335319" cy="1880781"/>
            </a:xfrm>
            <a:custGeom>
              <a:avLst/>
              <a:gdLst/>
              <a:ahLst/>
              <a:cxnLst/>
              <a:rect l="l" t="t" r="r" b="b"/>
              <a:pathLst>
                <a:path w="4335319" h="1880781">
                  <a:moveTo>
                    <a:pt x="0" y="0"/>
                  </a:moveTo>
                  <a:lnTo>
                    <a:pt x="4335319" y="0"/>
                  </a:lnTo>
                  <a:lnTo>
                    <a:pt x="4335319" y="1880781"/>
                  </a:lnTo>
                  <a:lnTo>
                    <a:pt x="0" y="18807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8BAC3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FD2EA27-CF98-6E84-D4F0-590A17F817E4}"/>
                </a:ext>
              </a:extLst>
            </p:cNvPr>
            <p:cNvSpPr txBox="1"/>
            <p:nvPr/>
          </p:nvSpPr>
          <p:spPr>
            <a:xfrm>
              <a:off x="0" y="-38100"/>
              <a:ext cx="4335319" cy="191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3E8EB0E-87ED-6113-B674-794800FDBC98}"/>
              </a:ext>
            </a:extLst>
          </p:cNvPr>
          <p:cNvSpPr txBox="1"/>
          <p:nvPr/>
        </p:nvSpPr>
        <p:spPr>
          <a:xfrm>
            <a:off x="1028700" y="1114410"/>
            <a:ext cx="9380032" cy="100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8570" u="sng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Cancer du sein</a:t>
            </a:r>
            <a:r>
              <a:rPr lang="en-US" sz="8570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DD97A6B-7C38-394C-B62A-5A3F01F50833}"/>
              </a:ext>
            </a:extLst>
          </p:cNvPr>
          <p:cNvSpPr txBox="1"/>
          <p:nvPr/>
        </p:nvSpPr>
        <p:spPr>
          <a:xfrm>
            <a:off x="6858000" y="1197833"/>
            <a:ext cx="74676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9413" lvl="1" algn="l">
              <a:lnSpc>
                <a:spcPts val="3699"/>
              </a:lnSpc>
            </a:pPr>
            <a:r>
              <a:rPr lang="en-US" sz="3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Cancer </a:t>
            </a:r>
            <a:r>
              <a:rPr lang="en-US" sz="3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numéro</a:t>
            </a:r>
            <a:r>
              <a:rPr lang="en-US" sz="3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1 </a:t>
            </a:r>
            <a:r>
              <a:rPr lang="en-US" sz="3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</a:t>
            </a:r>
            <a:r>
              <a:rPr lang="en-US" sz="3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France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FD0954AD-3E3B-6AC5-26DA-3644911CFC5E}"/>
              </a:ext>
            </a:extLst>
          </p:cNvPr>
          <p:cNvSpPr txBox="1"/>
          <p:nvPr/>
        </p:nvSpPr>
        <p:spPr>
          <a:xfrm>
            <a:off x="11032675" y="7535787"/>
            <a:ext cx="7696200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8825" lvl="1" indent="-399412" algn="l">
              <a:lnSpc>
                <a:spcPts val="369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+ 60 000 nouveau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cas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annuel</a:t>
            </a:r>
            <a:endParaRPr lang="en-US" sz="32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98825" lvl="1" indent="-399412" algn="l">
              <a:lnSpc>
                <a:spcPts val="3699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Rémission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: 87%</a:t>
            </a:r>
          </a:p>
          <a:p>
            <a:pPr marL="798825" lvl="1" indent="-399412" algn="l">
              <a:lnSpc>
                <a:spcPts val="369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20 000€ par patient</a:t>
            </a:r>
          </a:p>
          <a:p>
            <a:pPr marL="798825" lvl="1" indent="-399412" algn="l">
              <a:lnSpc>
                <a:spcPts val="3699"/>
              </a:lnSpc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0B0CEB7-EAF4-8D3A-C292-89FA5B2E3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3098529"/>
            <a:ext cx="7696200" cy="6335213"/>
          </a:xfrm>
          <a:prstGeom prst="rect">
            <a:avLst/>
          </a:prstGeom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B79535CB-5E2F-F8FF-EA72-809E0588CCAB}"/>
              </a:ext>
            </a:extLst>
          </p:cNvPr>
          <p:cNvSpPr txBox="1"/>
          <p:nvPr/>
        </p:nvSpPr>
        <p:spPr>
          <a:xfrm>
            <a:off x="782308" y="2597313"/>
            <a:ext cx="11174186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9413" lvl="1" algn="l">
              <a:lnSpc>
                <a:spcPts val="3699"/>
              </a:lnSpc>
            </a:pPr>
            <a:r>
              <a:rPr lang="en-US" sz="3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Evolution de </a:t>
            </a:r>
            <a:r>
              <a:rPr lang="en-US" sz="3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l’incidence</a:t>
            </a:r>
            <a:r>
              <a:rPr lang="en-US" sz="3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et de la </a:t>
            </a:r>
            <a:r>
              <a:rPr lang="en-US" sz="3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mortalité</a:t>
            </a:r>
            <a:r>
              <a:rPr lang="en-US" sz="3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</a:t>
            </a:r>
            <a:r>
              <a:rPr lang="en-US" sz="36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france</a:t>
            </a:r>
            <a:endParaRPr lang="en-US" sz="36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653916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91327-7002-CB72-F077-9D1AC23B7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5A89D00-8162-4CCF-CDB2-7DAB57A348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t="-9259" b="-9259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CE07E0A-7959-EC12-889B-4FBDF8B2C208}"/>
              </a:ext>
            </a:extLst>
          </p:cNvPr>
          <p:cNvGrpSpPr/>
          <p:nvPr/>
        </p:nvGrpSpPr>
        <p:grpSpPr>
          <a:xfrm>
            <a:off x="732904" y="634305"/>
            <a:ext cx="16986523" cy="9116988"/>
            <a:chOff x="0" y="0"/>
            <a:chExt cx="4473817" cy="240118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0852731-A620-DFEC-5C08-8FF53D1535A5}"/>
                </a:ext>
              </a:extLst>
            </p:cNvPr>
            <p:cNvSpPr/>
            <p:nvPr/>
          </p:nvSpPr>
          <p:spPr>
            <a:xfrm>
              <a:off x="0" y="0"/>
              <a:ext cx="4473817" cy="2401182"/>
            </a:xfrm>
            <a:custGeom>
              <a:avLst/>
              <a:gdLst/>
              <a:ahLst/>
              <a:cxnLst/>
              <a:rect l="l" t="t" r="r" b="b"/>
              <a:pathLst>
                <a:path w="4473817" h="2401182">
                  <a:moveTo>
                    <a:pt x="0" y="0"/>
                  </a:moveTo>
                  <a:lnTo>
                    <a:pt x="4473817" y="0"/>
                  </a:lnTo>
                  <a:lnTo>
                    <a:pt x="4473817" y="2401182"/>
                  </a:lnTo>
                  <a:lnTo>
                    <a:pt x="0" y="2401182"/>
                  </a:lnTo>
                  <a:close/>
                </a:path>
              </a:pathLst>
            </a:custGeom>
            <a:solidFill>
              <a:srgbClr val="F2F1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EFED701-6750-0655-3D44-B965FFA8B9E9}"/>
                </a:ext>
              </a:extLst>
            </p:cNvPr>
            <p:cNvSpPr txBox="1"/>
            <p:nvPr/>
          </p:nvSpPr>
          <p:spPr>
            <a:xfrm>
              <a:off x="0" y="-38100"/>
              <a:ext cx="4473817" cy="243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E40B141-2387-9F5A-2E8D-C35AC2A8E566}"/>
              </a:ext>
            </a:extLst>
          </p:cNvPr>
          <p:cNvGrpSpPr/>
          <p:nvPr/>
        </p:nvGrpSpPr>
        <p:grpSpPr>
          <a:xfrm>
            <a:off x="1096113" y="2324100"/>
            <a:ext cx="16460664" cy="7141092"/>
            <a:chOff x="0" y="0"/>
            <a:chExt cx="4335319" cy="188078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058A357-8421-C5F1-7B52-73F50EAFC7FF}"/>
                </a:ext>
              </a:extLst>
            </p:cNvPr>
            <p:cNvSpPr/>
            <p:nvPr/>
          </p:nvSpPr>
          <p:spPr>
            <a:xfrm>
              <a:off x="0" y="0"/>
              <a:ext cx="4335319" cy="1880781"/>
            </a:xfrm>
            <a:custGeom>
              <a:avLst/>
              <a:gdLst/>
              <a:ahLst/>
              <a:cxnLst/>
              <a:rect l="l" t="t" r="r" b="b"/>
              <a:pathLst>
                <a:path w="4335319" h="1880781">
                  <a:moveTo>
                    <a:pt x="0" y="0"/>
                  </a:moveTo>
                  <a:lnTo>
                    <a:pt x="4335319" y="0"/>
                  </a:lnTo>
                  <a:lnTo>
                    <a:pt x="4335319" y="1880781"/>
                  </a:lnTo>
                  <a:lnTo>
                    <a:pt x="0" y="18807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8BAC3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0D66588-57B4-31E4-580A-C28DF5770520}"/>
                </a:ext>
              </a:extLst>
            </p:cNvPr>
            <p:cNvSpPr txBox="1"/>
            <p:nvPr/>
          </p:nvSpPr>
          <p:spPr>
            <a:xfrm>
              <a:off x="0" y="-38100"/>
              <a:ext cx="4335319" cy="191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A5DB810-3047-83E8-99E4-4B0BE6140A81}"/>
              </a:ext>
            </a:extLst>
          </p:cNvPr>
          <p:cNvSpPr txBox="1"/>
          <p:nvPr/>
        </p:nvSpPr>
        <p:spPr>
          <a:xfrm>
            <a:off x="1028700" y="1114410"/>
            <a:ext cx="13373100" cy="1012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8570" u="sng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Maladie</a:t>
            </a:r>
            <a:r>
              <a:rPr lang="en-US" sz="8570" u="sng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8570" u="sng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cardiaque</a:t>
            </a:r>
            <a:r>
              <a:rPr lang="en-US" sz="8570" u="sng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8570" u="sng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chronique</a:t>
            </a:r>
            <a:r>
              <a:rPr lang="en-US" sz="8570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: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02BA2D5-32E9-95F8-C034-9E2D924A3E19}"/>
              </a:ext>
            </a:extLst>
          </p:cNvPr>
          <p:cNvSpPr txBox="1"/>
          <p:nvPr/>
        </p:nvSpPr>
        <p:spPr>
          <a:xfrm>
            <a:off x="1905000" y="8515483"/>
            <a:ext cx="89535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8825" lvl="1" indent="-399412" algn="l">
              <a:lnSpc>
                <a:spcPts val="369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25% des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Français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sont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concernés</a:t>
            </a:r>
            <a:endParaRPr lang="en-US" sz="32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F5C35868-5C9C-B593-C32C-4EFE03D91A53}"/>
              </a:ext>
            </a:extLst>
          </p:cNvPr>
          <p:cNvSpPr txBox="1"/>
          <p:nvPr/>
        </p:nvSpPr>
        <p:spPr>
          <a:xfrm>
            <a:off x="9517458" y="8542697"/>
            <a:ext cx="76962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8825" lvl="1" indent="-399412" algn="l">
              <a:lnSpc>
                <a:spcPts val="369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Source : Statista 2024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B20D83F-1538-42C6-2B9E-2CDF3B7ABC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4" b="56933"/>
          <a:stretch/>
        </p:blipFill>
        <p:spPr>
          <a:xfrm>
            <a:off x="1676399" y="2922977"/>
            <a:ext cx="15323447" cy="5084013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3D6C8412-4997-1531-19E6-4CD1B52B80AC}"/>
              </a:ext>
            </a:extLst>
          </p:cNvPr>
          <p:cNvSpPr/>
          <p:nvPr/>
        </p:nvSpPr>
        <p:spPr>
          <a:xfrm>
            <a:off x="1905000" y="3078614"/>
            <a:ext cx="14630400" cy="13117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D2D8F5AB-DECC-05CA-1BC9-962DB8801B47}"/>
              </a:ext>
            </a:extLst>
          </p:cNvPr>
          <p:cNvSpPr txBox="1"/>
          <p:nvPr/>
        </p:nvSpPr>
        <p:spPr>
          <a:xfrm>
            <a:off x="2743200" y="2349878"/>
            <a:ext cx="128016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9413" lvl="1" algn="l">
              <a:lnSpc>
                <a:spcPts val="3699"/>
              </a:lnSpc>
            </a:pP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Pourcentage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des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Français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atteint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d’une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maladie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chronique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322456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3BFB4-6595-B4EB-F0E4-C4D6E589E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E241F8-586E-E59C-3808-D0FBF1E2F65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t="-9259" b="-9259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47CC8AD-80DC-8151-6313-66139E570896}"/>
              </a:ext>
            </a:extLst>
          </p:cNvPr>
          <p:cNvGrpSpPr/>
          <p:nvPr/>
        </p:nvGrpSpPr>
        <p:grpSpPr>
          <a:xfrm>
            <a:off x="732904" y="634305"/>
            <a:ext cx="16986523" cy="9116988"/>
            <a:chOff x="0" y="0"/>
            <a:chExt cx="4473817" cy="240118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6C0BAEC-31D7-3B94-89EC-B038670C7609}"/>
                </a:ext>
              </a:extLst>
            </p:cNvPr>
            <p:cNvSpPr/>
            <p:nvPr/>
          </p:nvSpPr>
          <p:spPr>
            <a:xfrm>
              <a:off x="0" y="0"/>
              <a:ext cx="4473817" cy="2401182"/>
            </a:xfrm>
            <a:custGeom>
              <a:avLst/>
              <a:gdLst/>
              <a:ahLst/>
              <a:cxnLst/>
              <a:rect l="l" t="t" r="r" b="b"/>
              <a:pathLst>
                <a:path w="4473817" h="2401182">
                  <a:moveTo>
                    <a:pt x="0" y="0"/>
                  </a:moveTo>
                  <a:lnTo>
                    <a:pt x="4473817" y="0"/>
                  </a:lnTo>
                  <a:lnTo>
                    <a:pt x="4473817" y="2401182"/>
                  </a:lnTo>
                  <a:lnTo>
                    <a:pt x="0" y="2401182"/>
                  </a:lnTo>
                  <a:close/>
                </a:path>
              </a:pathLst>
            </a:custGeom>
            <a:solidFill>
              <a:srgbClr val="F2F1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AEF8852-C6F7-177B-903D-F80C12F7EA7B}"/>
                </a:ext>
              </a:extLst>
            </p:cNvPr>
            <p:cNvSpPr txBox="1"/>
            <p:nvPr/>
          </p:nvSpPr>
          <p:spPr>
            <a:xfrm>
              <a:off x="0" y="-38100"/>
              <a:ext cx="4473817" cy="243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65170D7E-A98A-B510-2ACF-8A0F97DF827C}"/>
              </a:ext>
            </a:extLst>
          </p:cNvPr>
          <p:cNvGrpSpPr/>
          <p:nvPr/>
        </p:nvGrpSpPr>
        <p:grpSpPr>
          <a:xfrm>
            <a:off x="1096113" y="2261869"/>
            <a:ext cx="16460664" cy="7141092"/>
            <a:chOff x="0" y="0"/>
            <a:chExt cx="4335319" cy="188078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5E39C6B-24F6-F27B-51B2-2AD67C1BB1AB}"/>
                </a:ext>
              </a:extLst>
            </p:cNvPr>
            <p:cNvSpPr/>
            <p:nvPr/>
          </p:nvSpPr>
          <p:spPr>
            <a:xfrm>
              <a:off x="0" y="0"/>
              <a:ext cx="4335319" cy="1880781"/>
            </a:xfrm>
            <a:custGeom>
              <a:avLst/>
              <a:gdLst/>
              <a:ahLst/>
              <a:cxnLst/>
              <a:rect l="l" t="t" r="r" b="b"/>
              <a:pathLst>
                <a:path w="4335319" h="1880781">
                  <a:moveTo>
                    <a:pt x="0" y="0"/>
                  </a:moveTo>
                  <a:lnTo>
                    <a:pt x="4335319" y="0"/>
                  </a:lnTo>
                  <a:lnTo>
                    <a:pt x="4335319" y="1880781"/>
                  </a:lnTo>
                  <a:lnTo>
                    <a:pt x="0" y="18807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8BAC3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E1DD7C2-2E84-62C0-00A4-CD4237E39112}"/>
                </a:ext>
              </a:extLst>
            </p:cNvPr>
            <p:cNvSpPr txBox="1"/>
            <p:nvPr/>
          </p:nvSpPr>
          <p:spPr>
            <a:xfrm>
              <a:off x="0" y="-38100"/>
              <a:ext cx="4335319" cy="191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E0AD9FA-B6F4-814F-7A46-3C9E250F8FAE}"/>
              </a:ext>
            </a:extLst>
          </p:cNvPr>
          <p:cNvSpPr txBox="1"/>
          <p:nvPr/>
        </p:nvSpPr>
        <p:spPr>
          <a:xfrm>
            <a:off x="1028700" y="1114410"/>
            <a:ext cx="14439900" cy="1012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8570" u="sng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Maladie</a:t>
            </a:r>
            <a:r>
              <a:rPr lang="en-US" sz="8570" u="sng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8570" u="sng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rénale</a:t>
            </a:r>
            <a:r>
              <a:rPr lang="en-US" sz="8570" u="sng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US" sz="8570" u="sng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chronique</a:t>
            </a:r>
            <a:r>
              <a:rPr lang="en-US" sz="8570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: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FF6369D0-FBD3-D3EB-4DB3-97EB650A9AE1}"/>
              </a:ext>
            </a:extLst>
          </p:cNvPr>
          <p:cNvSpPr txBox="1"/>
          <p:nvPr/>
        </p:nvSpPr>
        <p:spPr>
          <a:xfrm>
            <a:off x="9517458" y="8542697"/>
            <a:ext cx="76962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8825" lvl="1" indent="-399412" algn="l">
              <a:lnSpc>
                <a:spcPts val="369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Source :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Inserm</a:t>
            </a:r>
            <a:endParaRPr lang="en-US" sz="32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0EB20C2-0687-1BFC-4665-C7B8624E78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21"/>
          <a:stretch/>
        </p:blipFill>
        <p:spPr>
          <a:xfrm>
            <a:off x="1340679" y="3381974"/>
            <a:ext cx="10394122" cy="4472029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3166611A-6839-9771-B83D-2243C3AA29BC}"/>
              </a:ext>
            </a:extLst>
          </p:cNvPr>
          <p:cNvSpPr txBox="1"/>
          <p:nvPr/>
        </p:nvSpPr>
        <p:spPr>
          <a:xfrm>
            <a:off x="11620500" y="5351639"/>
            <a:ext cx="7696200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8825" lvl="1" indent="-399412" algn="l">
              <a:lnSpc>
                <a:spcPts val="369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+ de 45 000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dialysés</a:t>
            </a:r>
            <a:endParaRPr lang="en-US" sz="32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98825" lvl="1" indent="-399412" algn="l">
              <a:lnSpc>
                <a:spcPts val="369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+ 36 000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greffés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France</a:t>
            </a:r>
          </a:p>
        </p:txBody>
      </p:sp>
    </p:spTree>
    <p:extLst>
      <p:ext uri="{BB962C8B-B14F-4D97-AF65-F5344CB8AC3E}">
        <p14:creationId xmlns:p14="http://schemas.microsoft.com/office/powerpoint/2010/main" val="2529367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278E9-B3BD-3BAD-8A0D-B597A90F8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205CAB-F84D-B73A-CB0A-9BD8C2336F9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t="-9259" b="-9259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13449BC-A1A3-FDF8-7276-017E8F607B8D}"/>
              </a:ext>
            </a:extLst>
          </p:cNvPr>
          <p:cNvGrpSpPr/>
          <p:nvPr/>
        </p:nvGrpSpPr>
        <p:grpSpPr>
          <a:xfrm>
            <a:off x="732904" y="634305"/>
            <a:ext cx="16986523" cy="9116988"/>
            <a:chOff x="0" y="0"/>
            <a:chExt cx="4473817" cy="240118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6B44C99-4D76-DC37-2DA4-F49BE52D0286}"/>
                </a:ext>
              </a:extLst>
            </p:cNvPr>
            <p:cNvSpPr/>
            <p:nvPr/>
          </p:nvSpPr>
          <p:spPr>
            <a:xfrm>
              <a:off x="0" y="0"/>
              <a:ext cx="4473817" cy="2401182"/>
            </a:xfrm>
            <a:custGeom>
              <a:avLst/>
              <a:gdLst/>
              <a:ahLst/>
              <a:cxnLst/>
              <a:rect l="l" t="t" r="r" b="b"/>
              <a:pathLst>
                <a:path w="4473817" h="2401182">
                  <a:moveTo>
                    <a:pt x="0" y="0"/>
                  </a:moveTo>
                  <a:lnTo>
                    <a:pt x="4473817" y="0"/>
                  </a:lnTo>
                  <a:lnTo>
                    <a:pt x="4473817" y="2401182"/>
                  </a:lnTo>
                  <a:lnTo>
                    <a:pt x="0" y="2401182"/>
                  </a:lnTo>
                  <a:close/>
                </a:path>
              </a:pathLst>
            </a:custGeom>
            <a:solidFill>
              <a:srgbClr val="F2F1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6753CB0-04D3-E272-22E9-89B9DC30FD9D}"/>
                </a:ext>
              </a:extLst>
            </p:cNvPr>
            <p:cNvSpPr txBox="1"/>
            <p:nvPr/>
          </p:nvSpPr>
          <p:spPr>
            <a:xfrm>
              <a:off x="0" y="-38100"/>
              <a:ext cx="4473817" cy="243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E2B8718-09C2-745F-0F8A-0F8E89FD130C}"/>
              </a:ext>
            </a:extLst>
          </p:cNvPr>
          <p:cNvGrpSpPr/>
          <p:nvPr/>
        </p:nvGrpSpPr>
        <p:grpSpPr>
          <a:xfrm>
            <a:off x="1028700" y="2166065"/>
            <a:ext cx="16460664" cy="7141092"/>
            <a:chOff x="0" y="0"/>
            <a:chExt cx="4335319" cy="188078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978A65B-E7D9-E3EB-7CD3-2E6BA2300A5E}"/>
                </a:ext>
              </a:extLst>
            </p:cNvPr>
            <p:cNvSpPr/>
            <p:nvPr/>
          </p:nvSpPr>
          <p:spPr>
            <a:xfrm>
              <a:off x="0" y="0"/>
              <a:ext cx="4335319" cy="1880781"/>
            </a:xfrm>
            <a:custGeom>
              <a:avLst/>
              <a:gdLst/>
              <a:ahLst/>
              <a:cxnLst/>
              <a:rect l="l" t="t" r="r" b="b"/>
              <a:pathLst>
                <a:path w="4335319" h="1880781">
                  <a:moveTo>
                    <a:pt x="0" y="0"/>
                  </a:moveTo>
                  <a:lnTo>
                    <a:pt x="4335319" y="0"/>
                  </a:lnTo>
                  <a:lnTo>
                    <a:pt x="4335319" y="1880781"/>
                  </a:lnTo>
                  <a:lnTo>
                    <a:pt x="0" y="18807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8BAC3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9DB3CFC-C27E-F75F-AFC5-860FEF5CCD42}"/>
                </a:ext>
              </a:extLst>
            </p:cNvPr>
            <p:cNvSpPr txBox="1"/>
            <p:nvPr/>
          </p:nvSpPr>
          <p:spPr>
            <a:xfrm>
              <a:off x="0" y="-38100"/>
              <a:ext cx="4335319" cy="191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5C32DECB-FE8F-7B8D-AEDB-49E8E279AAAF}"/>
              </a:ext>
            </a:extLst>
          </p:cNvPr>
          <p:cNvSpPr txBox="1"/>
          <p:nvPr/>
        </p:nvSpPr>
        <p:spPr>
          <a:xfrm>
            <a:off x="1028700" y="1114410"/>
            <a:ext cx="14439900" cy="1012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8570" u="sng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Maladie</a:t>
            </a:r>
            <a:r>
              <a:rPr lang="en-US" sz="8570" u="sng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du foie</a:t>
            </a:r>
            <a:r>
              <a:rPr lang="en-US" sz="8570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: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1AFECBBD-D972-7593-6E5A-2EB4D29AECE6}"/>
              </a:ext>
            </a:extLst>
          </p:cNvPr>
          <p:cNvSpPr txBox="1"/>
          <p:nvPr/>
        </p:nvSpPr>
        <p:spPr>
          <a:xfrm>
            <a:off x="1083127" y="8698102"/>
            <a:ext cx="7298873" cy="435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8825" lvl="1" indent="-399412" algn="l">
              <a:lnSpc>
                <a:spcPts val="369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Source : Sante </a:t>
            </a:r>
            <a:r>
              <a:rPr lang="en-US" sz="24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Publique</a:t>
            </a:r>
            <a:r>
              <a:rPr lang="en-US" sz="24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France 2019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446FB9B-CAC5-2A1D-E64D-7D888E7E6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871" y="762495"/>
            <a:ext cx="10320452" cy="8410095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75D63FE3-D887-9620-0CE6-3142D83D3736}"/>
              </a:ext>
            </a:extLst>
          </p:cNvPr>
          <p:cNvSpPr txBox="1"/>
          <p:nvPr/>
        </p:nvSpPr>
        <p:spPr>
          <a:xfrm>
            <a:off x="1028700" y="2432997"/>
            <a:ext cx="89535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8825" lvl="1" indent="-399412" algn="l">
              <a:lnSpc>
                <a:spcPts val="3699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Exemple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: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hépatite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0F016648-D947-1610-F9A4-BAEF236E9038}"/>
              </a:ext>
            </a:extLst>
          </p:cNvPr>
          <p:cNvSpPr txBox="1"/>
          <p:nvPr/>
        </p:nvSpPr>
        <p:spPr>
          <a:xfrm>
            <a:off x="1050471" y="3397130"/>
            <a:ext cx="5948090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8825" lvl="1" indent="-399412" algn="l">
              <a:lnSpc>
                <a:spcPts val="369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+9% de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personnes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dépistées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entre 2018 et 2019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France</a:t>
            </a:r>
          </a:p>
          <a:p>
            <a:pPr marL="798825" lvl="1" indent="-399412" algn="l">
              <a:lnSpc>
                <a:spcPts val="369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3,7 million de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personnes</a:t>
            </a:r>
            <a:endParaRPr lang="en-US" sz="32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38099D7-5D1B-5805-CC93-CF7AC4867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298" y="5418538"/>
            <a:ext cx="3938263" cy="312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70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024E7-1ED4-0FE8-CFA0-6D445AB1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15DD23E-9407-503A-0AD8-75A8B562AC2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t="-9259" b="-9259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F2CDDEE-68DC-B7E6-C0C1-7C971BA99959}"/>
              </a:ext>
            </a:extLst>
          </p:cNvPr>
          <p:cNvGrpSpPr/>
          <p:nvPr/>
        </p:nvGrpSpPr>
        <p:grpSpPr>
          <a:xfrm>
            <a:off x="732904" y="634305"/>
            <a:ext cx="16986523" cy="9116988"/>
            <a:chOff x="0" y="0"/>
            <a:chExt cx="4473817" cy="240118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98D6D7A-1734-6E38-A739-5B6FF4629894}"/>
                </a:ext>
              </a:extLst>
            </p:cNvPr>
            <p:cNvSpPr/>
            <p:nvPr/>
          </p:nvSpPr>
          <p:spPr>
            <a:xfrm>
              <a:off x="0" y="0"/>
              <a:ext cx="4473817" cy="2401182"/>
            </a:xfrm>
            <a:custGeom>
              <a:avLst/>
              <a:gdLst/>
              <a:ahLst/>
              <a:cxnLst/>
              <a:rect l="l" t="t" r="r" b="b"/>
              <a:pathLst>
                <a:path w="4473817" h="2401182">
                  <a:moveTo>
                    <a:pt x="0" y="0"/>
                  </a:moveTo>
                  <a:lnTo>
                    <a:pt x="4473817" y="0"/>
                  </a:lnTo>
                  <a:lnTo>
                    <a:pt x="4473817" y="2401182"/>
                  </a:lnTo>
                  <a:lnTo>
                    <a:pt x="0" y="2401182"/>
                  </a:lnTo>
                  <a:close/>
                </a:path>
              </a:pathLst>
            </a:custGeom>
            <a:solidFill>
              <a:srgbClr val="F2F1F5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AF088EE-6750-97DB-BC17-FA3F16B9E5F5}"/>
                </a:ext>
              </a:extLst>
            </p:cNvPr>
            <p:cNvSpPr txBox="1"/>
            <p:nvPr/>
          </p:nvSpPr>
          <p:spPr>
            <a:xfrm>
              <a:off x="0" y="-38100"/>
              <a:ext cx="4473817" cy="2439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0564013-6921-913D-AB30-BEE01BD9AC1B}"/>
              </a:ext>
            </a:extLst>
          </p:cNvPr>
          <p:cNvGrpSpPr/>
          <p:nvPr/>
        </p:nvGrpSpPr>
        <p:grpSpPr>
          <a:xfrm>
            <a:off x="1096113" y="2261869"/>
            <a:ext cx="16460664" cy="7141092"/>
            <a:chOff x="0" y="0"/>
            <a:chExt cx="4335319" cy="188078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32084A7-116E-848C-24B2-D4E300A3B853}"/>
                </a:ext>
              </a:extLst>
            </p:cNvPr>
            <p:cNvSpPr/>
            <p:nvPr/>
          </p:nvSpPr>
          <p:spPr>
            <a:xfrm>
              <a:off x="0" y="0"/>
              <a:ext cx="4335319" cy="1880781"/>
            </a:xfrm>
            <a:custGeom>
              <a:avLst/>
              <a:gdLst/>
              <a:ahLst/>
              <a:cxnLst/>
              <a:rect l="l" t="t" r="r" b="b"/>
              <a:pathLst>
                <a:path w="4335319" h="1880781">
                  <a:moveTo>
                    <a:pt x="0" y="0"/>
                  </a:moveTo>
                  <a:lnTo>
                    <a:pt x="4335319" y="0"/>
                  </a:lnTo>
                  <a:lnTo>
                    <a:pt x="4335319" y="1880781"/>
                  </a:lnTo>
                  <a:lnTo>
                    <a:pt x="0" y="18807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8BAC3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8F0D865-E8D6-6106-5BBF-CEC3D7B7E885}"/>
                </a:ext>
              </a:extLst>
            </p:cNvPr>
            <p:cNvSpPr txBox="1"/>
            <p:nvPr/>
          </p:nvSpPr>
          <p:spPr>
            <a:xfrm>
              <a:off x="0" y="-38100"/>
              <a:ext cx="4335319" cy="1918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2922DFDF-9A2F-4C7F-8EE9-27C7BE3EB855}"/>
              </a:ext>
            </a:extLst>
          </p:cNvPr>
          <p:cNvSpPr txBox="1"/>
          <p:nvPr/>
        </p:nvSpPr>
        <p:spPr>
          <a:xfrm>
            <a:off x="1028700" y="1114410"/>
            <a:ext cx="14439900" cy="1012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8570" u="sng" dirty="0" err="1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Coût</a:t>
            </a:r>
            <a:r>
              <a:rPr lang="en-US" sz="8570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:</a:t>
            </a:r>
          </a:p>
        </p:txBody>
      </p:sp>
      <p:graphicFrame>
        <p:nvGraphicFramePr>
          <p:cNvPr id="10" name="Graphique 9">
            <a:extLst>
              <a:ext uri="{FF2B5EF4-FFF2-40B4-BE49-F238E27FC236}">
                <a16:creationId xmlns:a16="http://schemas.microsoft.com/office/drawing/2014/main" id="{FE241C36-4501-E745-F37E-86B2C2C1B2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7549458"/>
              </p:ext>
            </p:extLst>
          </p:nvPr>
        </p:nvGraphicFramePr>
        <p:xfrm>
          <a:off x="1096113" y="2271656"/>
          <a:ext cx="12772287" cy="6900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0">
            <a:extLst>
              <a:ext uri="{FF2B5EF4-FFF2-40B4-BE49-F238E27FC236}">
                <a16:creationId xmlns:a16="http://schemas.microsoft.com/office/drawing/2014/main" id="{343D45B7-DDCD-0BEF-82A5-DF5028209F05}"/>
              </a:ext>
            </a:extLst>
          </p:cNvPr>
          <p:cNvSpPr txBox="1"/>
          <p:nvPr/>
        </p:nvSpPr>
        <p:spPr>
          <a:xfrm>
            <a:off x="14231609" y="6134100"/>
            <a:ext cx="3010422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9413" lvl="1" algn="l">
              <a:lnSpc>
                <a:spcPts val="3699"/>
              </a:lnSpc>
            </a:pP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Coût</a:t>
            </a: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total : 36,84 milliard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d’euros</a:t>
            </a:r>
            <a:endParaRPr lang="en-US" sz="32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EF934623-0F69-44EE-6EF3-78DBF15E58E9}"/>
              </a:ext>
            </a:extLst>
          </p:cNvPr>
          <p:cNvSpPr txBox="1"/>
          <p:nvPr/>
        </p:nvSpPr>
        <p:spPr>
          <a:xfrm>
            <a:off x="14181465" y="8169792"/>
            <a:ext cx="3010422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9413" lvl="1" algn="l">
              <a:lnSpc>
                <a:spcPts val="3699"/>
              </a:lnSpc>
            </a:pPr>
            <a:r>
              <a:rPr lang="en-US" sz="32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Source : </a:t>
            </a:r>
            <a:r>
              <a:rPr lang="en-US" sz="32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Insee</a:t>
            </a:r>
            <a:endParaRPr lang="en-US" sz="320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21119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00143" cy="10287000"/>
            <a:chOff x="0" y="0"/>
            <a:chExt cx="181732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17322" cy="2709333"/>
            </a:xfrm>
            <a:custGeom>
              <a:avLst/>
              <a:gdLst/>
              <a:ahLst/>
              <a:cxnLst/>
              <a:rect l="l" t="t" r="r" b="b"/>
              <a:pathLst>
                <a:path w="1817322" h="2709333">
                  <a:moveTo>
                    <a:pt x="0" y="0"/>
                  </a:moveTo>
                  <a:lnTo>
                    <a:pt x="1817322" y="0"/>
                  </a:lnTo>
                  <a:lnTo>
                    <a:pt x="18173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8BAC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1732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97814"/>
            <a:ext cx="16230600" cy="1784761"/>
            <a:chOff x="0" y="0"/>
            <a:chExt cx="4274726" cy="4700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470061"/>
            </a:xfrm>
            <a:custGeom>
              <a:avLst/>
              <a:gdLst/>
              <a:ahLst/>
              <a:cxnLst/>
              <a:rect l="l" t="t" r="r" b="b"/>
              <a:pathLst>
                <a:path w="4274726" h="470061">
                  <a:moveTo>
                    <a:pt x="0" y="0"/>
                  </a:moveTo>
                  <a:lnTo>
                    <a:pt x="4274726" y="0"/>
                  </a:lnTo>
                  <a:lnTo>
                    <a:pt x="4274726" y="470061"/>
                  </a:lnTo>
                  <a:lnTo>
                    <a:pt x="0" y="470061"/>
                  </a:lnTo>
                  <a:close/>
                </a:path>
              </a:pathLst>
            </a:custGeom>
            <a:solidFill>
              <a:srgbClr val="2D354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508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8082175" y="8358196"/>
            <a:ext cx="9177125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2512494" y="3801139"/>
            <a:ext cx="14407320" cy="4243957"/>
          </a:xfrm>
          <a:custGeom>
            <a:avLst/>
            <a:gdLst/>
            <a:ahLst/>
            <a:cxnLst/>
            <a:rect l="l" t="t" r="r" b="b"/>
            <a:pathLst>
              <a:path w="14407320" h="4243957">
                <a:moveTo>
                  <a:pt x="0" y="0"/>
                </a:moveTo>
                <a:lnTo>
                  <a:pt x="14407319" y="0"/>
                </a:lnTo>
                <a:lnTo>
                  <a:pt x="14407319" y="4243957"/>
                </a:lnTo>
                <a:lnTo>
                  <a:pt x="0" y="4243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20" r="-450" b="-347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440366" y="3601129"/>
            <a:ext cx="2181133" cy="5227134"/>
            <a:chOff x="0" y="0"/>
            <a:chExt cx="427456" cy="10244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7456" cy="1024407"/>
            </a:xfrm>
            <a:custGeom>
              <a:avLst/>
              <a:gdLst/>
              <a:ahLst/>
              <a:cxnLst/>
              <a:rect l="l" t="t" r="r" b="b"/>
              <a:pathLst>
                <a:path w="427456" h="1024407">
                  <a:moveTo>
                    <a:pt x="213728" y="0"/>
                  </a:moveTo>
                  <a:cubicBezTo>
                    <a:pt x="95689" y="0"/>
                    <a:pt x="0" y="229321"/>
                    <a:pt x="0" y="512204"/>
                  </a:cubicBezTo>
                  <a:cubicBezTo>
                    <a:pt x="0" y="795086"/>
                    <a:pt x="95689" y="1024407"/>
                    <a:pt x="213728" y="1024407"/>
                  </a:cubicBezTo>
                  <a:cubicBezTo>
                    <a:pt x="331766" y="1024407"/>
                    <a:pt x="427456" y="795086"/>
                    <a:pt x="427456" y="512204"/>
                  </a:cubicBezTo>
                  <a:cubicBezTo>
                    <a:pt x="427456" y="229321"/>
                    <a:pt x="331766" y="0"/>
                    <a:pt x="2137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E0606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40074" y="57938"/>
              <a:ext cx="347308" cy="870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34331" y="982754"/>
            <a:ext cx="8183895" cy="94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40"/>
              </a:lnSpc>
            </a:pPr>
            <a:r>
              <a:rPr lang="en-US" sz="8000">
                <a:solidFill>
                  <a:srgbClr val="F7FDFE"/>
                </a:solidFill>
                <a:latin typeface="Bebas Neue"/>
                <a:ea typeface="Bebas Neue"/>
                <a:cs typeface="Bebas Neue"/>
                <a:sym typeface="Bebas Neue"/>
              </a:rPr>
              <a:t>DONNEES DISPONIBLES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24010" y="2687973"/>
            <a:ext cx="8816849" cy="483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6"/>
              </a:lnSpc>
            </a:pPr>
            <a:r>
              <a:rPr lang="en-US" sz="4200" dirty="0">
                <a:solidFill>
                  <a:srgbClr val="292929"/>
                </a:solidFill>
                <a:latin typeface="Proxima Nova"/>
                <a:ea typeface="Proxima Nova"/>
                <a:cs typeface="Proxima Nova"/>
                <a:sym typeface="Proxima Nova"/>
              </a:rPr>
              <a:t>UN JEU DE DONNÉES PAR MALADIE</a:t>
            </a:r>
          </a:p>
        </p:txBody>
      </p:sp>
      <p:sp>
        <p:nvSpPr>
          <p:cNvPr id="15" name="AutoShape 15"/>
          <p:cNvSpPr/>
          <p:nvPr/>
        </p:nvSpPr>
        <p:spPr>
          <a:xfrm flipH="1">
            <a:off x="11621500" y="3628292"/>
            <a:ext cx="511161" cy="2586404"/>
          </a:xfrm>
          <a:prstGeom prst="line">
            <a:avLst/>
          </a:prstGeom>
          <a:ln w="38100" cap="flat">
            <a:solidFill>
              <a:srgbClr val="211F2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TextBox 16"/>
          <p:cNvSpPr txBox="1"/>
          <p:nvPr/>
        </p:nvSpPr>
        <p:spPr>
          <a:xfrm>
            <a:off x="10727559" y="3261575"/>
            <a:ext cx="8505064" cy="34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2"/>
              </a:lnSpc>
            </a:pPr>
            <a:r>
              <a:rPr lang="en-US" sz="3051">
                <a:solidFill>
                  <a:srgbClr val="292929"/>
                </a:solidFill>
                <a:latin typeface="Proxima Nova"/>
                <a:ea typeface="Proxima Nova"/>
                <a:cs typeface="Proxima Nova"/>
                <a:sym typeface="Proxima Nova"/>
              </a:rPr>
              <a:t>UNE COLONNE = 1 VARIABLE</a:t>
            </a:r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8413750" y="-1011950"/>
            <a:ext cx="1460500" cy="17155752"/>
            <a:chOff x="0" y="0"/>
            <a:chExt cx="286227" cy="33621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86227" cy="3362163"/>
            </a:xfrm>
            <a:custGeom>
              <a:avLst/>
              <a:gdLst/>
              <a:ahLst/>
              <a:cxnLst/>
              <a:rect l="l" t="t" r="r" b="b"/>
              <a:pathLst>
                <a:path w="286227" h="3362163">
                  <a:moveTo>
                    <a:pt x="143114" y="0"/>
                  </a:moveTo>
                  <a:cubicBezTo>
                    <a:pt x="64074" y="0"/>
                    <a:pt x="0" y="752646"/>
                    <a:pt x="0" y="1681081"/>
                  </a:cubicBezTo>
                  <a:cubicBezTo>
                    <a:pt x="0" y="2609517"/>
                    <a:pt x="64074" y="3362163"/>
                    <a:pt x="143114" y="3362163"/>
                  </a:cubicBezTo>
                  <a:cubicBezTo>
                    <a:pt x="222153" y="3362163"/>
                    <a:pt x="286227" y="2609517"/>
                    <a:pt x="286227" y="1681081"/>
                  </a:cubicBezTo>
                  <a:cubicBezTo>
                    <a:pt x="286227" y="752646"/>
                    <a:pt x="222153" y="0"/>
                    <a:pt x="1431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E0606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26834" y="277103"/>
              <a:ext cx="232559" cy="2769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5760721" y="8374409"/>
            <a:ext cx="1139422" cy="883891"/>
          </a:xfrm>
          <a:prstGeom prst="line">
            <a:avLst/>
          </a:prstGeom>
          <a:ln w="38100" cap="flat">
            <a:solidFill>
              <a:srgbClr val="211F2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TextBox 21"/>
          <p:cNvSpPr txBox="1"/>
          <p:nvPr/>
        </p:nvSpPr>
        <p:spPr>
          <a:xfrm>
            <a:off x="1213162" y="9372600"/>
            <a:ext cx="8505064" cy="34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2"/>
              </a:lnSpc>
            </a:pPr>
            <a:r>
              <a:rPr lang="en-US" sz="3051">
                <a:solidFill>
                  <a:srgbClr val="292929"/>
                </a:solidFill>
                <a:latin typeface="Proxima Nova"/>
                <a:ea typeface="Proxima Nova"/>
                <a:cs typeface="Proxima Nova"/>
                <a:sym typeface="Proxima Nova"/>
              </a:rPr>
              <a:t>UNE LIGNE = UN PATIENT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265</Words>
  <Application>Microsoft Office PowerPoint</Application>
  <PresentationFormat>Personnalisé</PresentationFormat>
  <Paragraphs>62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Proxima Nova</vt:lpstr>
      <vt:lpstr>Calibri</vt:lpstr>
      <vt:lpstr>Bebas Neue</vt:lpstr>
      <vt:lpstr>Arial</vt:lpstr>
      <vt:lpstr>Proxima Nova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Minimalist Medical Presentation</dc:title>
  <cp:lastModifiedBy>fauvergue bruno</cp:lastModifiedBy>
  <cp:revision>5</cp:revision>
  <dcterms:created xsi:type="dcterms:W3CDTF">2006-08-16T00:00:00Z</dcterms:created>
  <dcterms:modified xsi:type="dcterms:W3CDTF">2024-07-25T12:15:07Z</dcterms:modified>
  <dc:identifier>DAGLxcGVOfY</dc:identifier>
</cp:coreProperties>
</file>